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79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0" r:id="rId25"/>
    <p:sldId id="281" r:id="rId26"/>
    <p:sldId id="282" r:id="rId27"/>
    <p:sldId id="286" r:id="rId28"/>
    <p:sldId id="283" r:id="rId29"/>
    <p:sldId id="284" r:id="rId30"/>
    <p:sldId id="285" r:id="rId31"/>
    <p:sldId id="287" r:id="rId32"/>
    <p:sldId id="296" r:id="rId33"/>
    <p:sldId id="297" r:id="rId34"/>
    <p:sldId id="299" r:id="rId35"/>
    <p:sldId id="298" r:id="rId36"/>
    <p:sldId id="300" r:id="rId37"/>
    <p:sldId id="288" r:id="rId38"/>
    <p:sldId id="293" r:id="rId3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9F9928F-E419-48BD-9DD2-4F54E646429F}" type="datetimeFigureOut">
              <a:rPr lang="ru-RU" smtClean="0"/>
              <a:t>08.12.2013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CDBEA3E-7587-4C05-B073-9E53D688A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9672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928F-E419-48BD-9DD2-4F54E646429F}" type="datetimeFigureOut">
              <a:rPr lang="ru-RU" smtClean="0"/>
              <a:t>08.12.2013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EA3E-7587-4C05-B073-9E53D688A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922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928F-E419-48BD-9DD2-4F54E646429F}" type="datetimeFigureOut">
              <a:rPr lang="ru-RU" smtClean="0"/>
              <a:t>08.12.2013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EA3E-7587-4C05-B073-9E53D688A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4890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928F-E419-48BD-9DD2-4F54E646429F}" type="datetimeFigureOut">
              <a:rPr lang="ru-RU" smtClean="0"/>
              <a:t>08.12.2013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EA3E-7587-4C05-B073-9E53D688AFA4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3354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928F-E419-48BD-9DD2-4F54E646429F}" type="datetimeFigureOut">
              <a:rPr lang="ru-RU" smtClean="0"/>
              <a:t>08.12.2013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EA3E-7587-4C05-B073-9E53D688A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208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928F-E419-48BD-9DD2-4F54E646429F}" type="datetimeFigureOut">
              <a:rPr lang="ru-RU" smtClean="0"/>
              <a:t>08.12.2013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EA3E-7587-4C05-B073-9E53D688A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577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928F-E419-48BD-9DD2-4F54E646429F}" type="datetimeFigureOut">
              <a:rPr lang="ru-RU" smtClean="0"/>
              <a:t>08.12.2013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EA3E-7587-4C05-B073-9E53D688A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6055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928F-E419-48BD-9DD2-4F54E646429F}" type="datetimeFigureOut">
              <a:rPr lang="ru-RU" smtClean="0"/>
              <a:t>08.12.2013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EA3E-7587-4C05-B073-9E53D688A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560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928F-E419-48BD-9DD2-4F54E646429F}" type="datetimeFigureOut">
              <a:rPr lang="ru-RU" smtClean="0"/>
              <a:t>08.12.2013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EA3E-7587-4C05-B073-9E53D688A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522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928F-E419-48BD-9DD2-4F54E646429F}" type="datetimeFigureOut">
              <a:rPr lang="ru-RU" smtClean="0"/>
              <a:t>08.12.2013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EA3E-7587-4C05-B073-9E53D688A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31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928F-E419-48BD-9DD2-4F54E646429F}" type="datetimeFigureOut">
              <a:rPr lang="ru-RU" smtClean="0"/>
              <a:t>08.12.2013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EA3E-7587-4C05-B073-9E53D688A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01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928F-E419-48BD-9DD2-4F54E646429F}" type="datetimeFigureOut">
              <a:rPr lang="ru-RU" smtClean="0"/>
              <a:t>08.12.2013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EA3E-7587-4C05-B073-9E53D688A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185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928F-E419-48BD-9DD2-4F54E646429F}" type="datetimeFigureOut">
              <a:rPr lang="ru-RU" smtClean="0"/>
              <a:t>08.12.2013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EA3E-7587-4C05-B073-9E53D688A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066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928F-E419-48BD-9DD2-4F54E646429F}" type="datetimeFigureOut">
              <a:rPr lang="ru-RU" smtClean="0"/>
              <a:t>08.12.2013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EA3E-7587-4C05-B073-9E53D688A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818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928F-E419-48BD-9DD2-4F54E646429F}" type="datetimeFigureOut">
              <a:rPr lang="ru-RU" smtClean="0"/>
              <a:t>08.12.2013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EA3E-7587-4C05-B073-9E53D688A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037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928F-E419-48BD-9DD2-4F54E646429F}" type="datetimeFigureOut">
              <a:rPr lang="ru-RU" smtClean="0"/>
              <a:t>08.12.2013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EA3E-7587-4C05-B073-9E53D688A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342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928F-E419-48BD-9DD2-4F54E646429F}" type="datetimeFigureOut">
              <a:rPr lang="ru-RU" smtClean="0"/>
              <a:t>08.12.2013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EA3E-7587-4C05-B073-9E53D688A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4239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928F-E419-48BD-9DD2-4F54E646429F}" type="datetimeFigureOut">
              <a:rPr lang="ru-RU" smtClean="0"/>
              <a:t>08.12.2013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BEA3E-7587-4C05-B073-9E53D688A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7756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tatic.slugsite.com/fbi-crypto-message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561" y="-6441"/>
            <a:ext cx="6864439" cy="686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1.inf.tu-dresden.de/~aw4/crystal/0-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0"/>
            <a:ext cx="5356137" cy="287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27611" y="3034748"/>
            <a:ext cx="8791575" cy="3027514"/>
          </a:xfrm>
        </p:spPr>
        <p:txBody>
          <a:bodyPr>
            <a:normAutofit fontScale="90000"/>
          </a:bodyPr>
          <a:lstStyle/>
          <a:p>
            <a:r>
              <a:rPr lang="en-US" dirty="0"/>
              <a:t>Crypto- </a:t>
            </a:r>
            <a:r>
              <a:rPr lang="en-US" dirty="0" smtClean="0"/>
              <a:t>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err="1" smtClean="0"/>
              <a:t>stegano</a:t>
            </a:r>
            <a:r>
              <a:rPr lang="en-US" dirty="0" smtClean="0"/>
              <a:t>-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&amp; </a:t>
            </a:r>
            <a:r>
              <a:rPr lang="en-US" dirty="0" smtClean="0"/>
              <a:t>even</a:t>
            </a:r>
            <a:br>
              <a:rPr lang="en-US" dirty="0" smtClean="0"/>
            </a:br>
            <a:r>
              <a:rPr lang="en-US" dirty="0" err="1" smtClean="0"/>
              <a:t>smth</a:t>
            </a:r>
            <a:r>
              <a:rPr lang="en-US" dirty="0" smtClean="0"/>
              <a:t> about</a:t>
            </a:r>
            <a:br>
              <a:rPr lang="en-US" dirty="0" smtClean="0"/>
            </a:br>
            <a:r>
              <a:rPr lang="en-US" dirty="0" err="1" smtClean="0"/>
              <a:t>hashcodes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7340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Cryptograms</a:t>
            </a:r>
            <a:endParaRPr lang="ru-RU" dirty="0"/>
          </a:p>
        </p:txBody>
      </p:sp>
      <p:pic>
        <p:nvPicPr>
          <p:cNvPr id="8194" name="Picture 2" descr="http://upload.wikimedia.org/wikipedia/commons/thumb/3/36/Pigpen_cipher_key.svg/220px-Pigpen_cipher_key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614" y="808016"/>
            <a:ext cx="3153888" cy="315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upload.wikimedia.org/wikipedia/ru/2/2c/%D0%9F%D0%BB%D1%8F%D1%88%D1%83%D1%89%D0%B8%D0%B5_%D1%87%D0%B5%D0%BB%D0%BE%D0%B2%D0%B5%D1%87%D0%BA%D0%B8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408" y="4269903"/>
            <a:ext cx="76771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649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Beale ciphers</a:t>
            </a:r>
            <a:br>
              <a:rPr lang="en-US" dirty="0"/>
            </a:br>
            <a:endParaRPr lang="ru-RU" dirty="0"/>
          </a:p>
        </p:txBody>
      </p:sp>
      <p:pic>
        <p:nvPicPr>
          <p:cNvPr id="4" name="Picture 6" descr="http://gorod.tomsk.ru/posts-files/67/266/i/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2" y="2478885"/>
            <a:ext cx="5962650" cy="396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File:Beale Paper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1" y="618518"/>
            <a:ext cx="3810000" cy="56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208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9329" y="1228118"/>
            <a:ext cx="9905998" cy="1478570"/>
          </a:xfrm>
        </p:spPr>
        <p:txBody>
          <a:bodyPr/>
          <a:lstStyle/>
          <a:p>
            <a:r>
              <a:rPr lang="en-US" dirty="0" smtClean="0"/>
              <a:t>Homophones </a:t>
            </a:r>
            <a:br>
              <a:rPr lang="en-US" dirty="0" smtClean="0"/>
            </a:br>
            <a:r>
              <a:rPr lang="en-US" dirty="0" smtClean="0"/>
              <a:t>Cipher</a:t>
            </a:r>
            <a:endParaRPr lang="ru-RU" dirty="0"/>
          </a:p>
        </p:txBody>
      </p:sp>
      <p:pic>
        <p:nvPicPr>
          <p:cNvPr id="9218" name="Picture 2" descr="http://lib.rus.ec/i/30/416830/imgE7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971" y="3245915"/>
            <a:ext cx="8050713" cy="349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i.imgur.com/TfWt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730" y="128337"/>
            <a:ext cx="5378597" cy="298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513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Playfair</a:t>
            </a:r>
            <a:r>
              <a:rPr lang="en-US" dirty="0"/>
              <a:t> Cipher</a:t>
            </a:r>
            <a:endParaRPr lang="ru-RU" dirty="0"/>
          </a:p>
        </p:txBody>
      </p:sp>
      <p:pic>
        <p:nvPicPr>
          <p:cNvPr id="10242" name="Picture 2" descr="http://habrastorage.org/storage/27dd7952/22503f03/7ddf40a7/0c2e89a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318" y="231441"/>
            <a:ext cx="4721225" cy="373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www.jkhudson.plus.com/codes/codegraphics/pfair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303" y="2731689"/>
            <a:ext cx="5491125" cy="371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473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centuries pass</a:t>
            </a:r>
            <a:endParaRPr lang="ru-RU" dirty="0"/>
          </a:p>
        </p:txBody>
      </p:sp>
      <p:pic>
        <p:nvPicPr>
          <p:cNvPr id="11268" name="Picture 4" descr="File:16th century French cypher machine in the shape of a book with arms of Henri I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097088"/>
            <a:ext cx="4389511" cy="287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File:Encoded letter of Gabriel Luetz d Aramon after 1546 with partial decipher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934" y="618518"/>
            <a:ext cx="4895477" cy="33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File:2008-09 Kaiserschloss Kryptologe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491" y="3135268"/>
            <a:ext cx="5138320" cy="367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623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Enigma</a:t>
            </a:r>
            <a:endParaRPr lang="ru-RU" dirty="0"/>
          </a:p>
        </p:txBody>
      </p:sp>
      <p:pic>
        <p:nvPicPr>
          <p:cNvPr id="12290" name="Picture 2" descr="File:Enigm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0"/>
            <a:ext cx="5618831" cy="663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097088"/>
            <a:ext cx="5765099" cy="392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89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Demonstration?</a:t>
            </a:r>
            <a:endParaRPr lang="ru-RU" dirty="0"/>
          </a:p>
        </p:txBody>
      </p:sp>
      <p:pic>
        <p:nvPicPr>
          <p:cNvPr id="13314" name="Picture 2" descr="File:Cyclometer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261" y="1152524"/>
            <a:ext cx="7296150" cy="57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292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</a:t>
            </a:r>
            <a:r>
              <a:rPr lang="en-US" dirty="0"/>
              <a:t>Symmetric-key</a:t>
            </a:r>
            <a:r>
              <a:rPr lang="ru-RU" dirty="0"/>
              <a:t> </a:t>
            </a:r>
            <a:r>
              <a:rPr lang="en-US" dirty="0" smtClean="0"/>
              <a:t>algorithm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2249487"/>
            <a:ext cx="2459038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Advantages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Quick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Easy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Short Key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7867650" y="2097088"/>
            <a:ext cx="3179761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Disadvantages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	Loads of keys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dirty="0" smtClean="0"/>
              <a:t>Translating keys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ru-RU" dirty="0"/>
          </a:p>
        </p:txBody>
      </p:sp>
      <p:pic>
        <p:nvPicPr>
          <p:cNvPr id="15362" name="Picture 2" descr="изображ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25" y="4077495"/>
            <a:ext cx="4778375" cy="248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84737" y="2531219"/>
            <a:ext cx="24193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dirty="0" smtClean="0"/>
              <a:t>(x) = F(x)</a:t>
            </a:r>
          </a:p>
          <a:p>
            <a:r>
              <a:rPr lang="en-US" sz="3200" dirty="0"/>
              <a:t>P</a:t>
            </a:r>
            <a:r>
              <a:rPr lang="en-US" sz="3200" dirty="0" smtClean="0"/>
              <a:t>(x) = F(C(x))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827982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Encryption Standard (AES)</a:t>
            </a:r>
            <a:endParaRPr lang="ru-RU" dirty="0"/>
          </a:p>
        </p:txBody>
      </p:sp>
      <p:pic>
        <p:nvPicPr>
          <p:cNvPr id="16386" name="Picture 2" descr="File:AES-ShiftRows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31" y="1851071"/>
            <a:ext cx="4702175" cy="233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File:AES-MixColumns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220" y="1698532"/>
            <a:ext cx="4222376" cy="224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File:AES-AddRoundKey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4199351"/>
            <a:ext cx="3112784" cy="2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937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2097088"/>
            <a:ext cx="1735138" cy="550863"/>
          </a:xfrm>
        </p:spPr>
        <p:txBody>
          <a:bodyPr/>
          <a:lstStyle/>
          <a:p>
            <a:r>
              <a:rPr lang="en-US" dirty="0" smtClean="0"/>
              <a:t>8 Rows</a:t>
            </a:r>
            <a:endParaRPr lang="ru-RU" dirty="0"/>
          </a:p>
        </p:txBody>
      </p:sp>
      <p:pic>
        <p:nvPicPr>
          <p:cNvPr id="17410" name="Picture 2" descr="http://1.bp.blogspot.com/_Zfbv3mHcYrc/Srr9dcoXz7I/AAAAAAAAB0U/CHSggep44Oc/s576/aes_act_4_scene_17_crib_sheet_57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755" y="1005496"/>
            <a:ext cx="7036656" cy="550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865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Cryptography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Ancient Ciphers</a:t>
            </a:r>
          </a:p>
          <a:p>
            <a:r>
              <a:rPr lang="en-US" dirty="0" smtClean="0"/>
              <a:t>Enigma</a:t>
            </a:r>
          </a:p>
          <a:p>
            <a:r>
              <a:rPr lang="en-US" dirty="0" smtClean="0"/>
              <a:t>Demonstrations</a:t>
            </a:r>
          </a:p>
          <a:p>
            <a:r>
              <a:rPr lang="en-US" dirty="0" smtClean="0"/>
              <a:t>Symmetric-key</a:t>
            </a:r>
            <a:r>
              <a:rPr lang="ru-RU" dirty="0" smtClean="0"/>
              <a:t> </a:t>
            </a:r>
            <a:r>
              <a:rPr lang="en-US" dirty="0" smtClean="0"/>
              <a:t>algorithm</a:t>
            </a:r>
            <a:endParaRPr lang="ru-RU" dirty="0" smtClean="0"/>
          </a:p>
          <a:p>
            <a:r>
              <a:rPr lang="en-US" dirty="0"/>
              <a:t>A</a:t>
            </a:r>
            <a:r>
              <a:rPr lang="en-US" dirty="0"/>
              <a:t>symmetric </a:t>
            </a:r>
            <a:r>
              <a:rPr lang="en-US" dirty="0" smtClean="0"/>
              <a:t>cryptography</a:t>
            </a:r>
            <a:endParaRPr lang="ru-RU" dirty="0"/>
          </a:p>
          <a:p>
            <a:endParaRPr lang="ru-RU" dirty="0"/>
          </a:p>
        </p:txBody>
      </p:sp>
      <p:pic>
        <p:nvPicPr>
          <p:cNvPr id="14338" name="Picture 2" descr="http://www.onlinebusiness.newstipstricks.com/wp-content/uploads/2013/03/Cryptograph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11262"/>
            <a:ext cx="7620000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984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imgace.com/wp-content/uploads/2011/09/math-fuck-this-shit-ill-be-a-strip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36" y="-22590"/>
            <a:ext cx="7713664" cy="688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652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</a:t>
            </a:r>
            <a:r>
              <a:rPr lang="en-US" dirty="0"/>
              <a:t>Asymmetric </a:t>
            </a:r>
            <a:r>
              <a:rPr lang="en-US" dirty="0" smtClean="0"/>
              <a:t>cryptography</a:t>
            </a:r>
            <a:endParaRPr lang="ru-RU" dirty="0"/>
          </a:p>
        </p:txBody>
      </p:sp>
      <p:pic>
        <p:nvPicPr>
          <p:cNvPr id="18436" name="Picture 4" descr="File:Public-key-crypto-1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63" y="1937625"/>
            <a:ext cx="4230687" cy="423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File:Public key shared secret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4" y="2097088"/>
            <a:ext cx="3636962" cy="407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914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RSA (</a:t>
            </a:r>
            <a:r>
              <a:rPr lang="en-US" dirty="0" err="1"/>
              <a:t>Rivest</a:t>
            </a:r>
            <a:r>
              <a:rPr lang="en-US" dirty="0"/>
              <a:t>, Shamir </a:t>
            </a:r>
            <a:r>
              <a:rPr lang="ru-RU" dirty="0"/>
              <a:t>и </a:t>
            </a:r>
            <a:r>
              <a:rPr lang="en-US" dirty="0" err="1" smtClean="0"/>
              <a:t>Adleman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20482" name="Picture 2" descr="http://learncryptography.com/wp-content/uploads/2013/04/publicke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4" y="1643062"/>
            <a:ext cx="7077075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660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57250" y="1790700"/>
            <a:ext cx="3562349" cy="478154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 =17</a:t>
            </a:r>
          </a:p>
          <a:p>
            <a:r>
              <a:rPr lang="en-US" dirty="0" smtClean="0"/>
              <a:t>q = 11</a:t>
            </a:r>
          </a:p>
          <a:p>
            <a:r>
              <a:rPr lang="en-US" dirty="0" smtClean="0"/>
              <a:t>N = p*q = 187</a:t>
            </a:r>
          </a:p>
          <a:p>
            <a:r>
              <a:rPr lang="en-US" dirty="0" smtClean="0"/>
              <a:t>e = 7</a:t>
            </a:r>
          </a:p>
          <a:p>
            <a:r>
              <a:rPr lang="en-US" dirty="0" smtClean="0"/>
              <a:t>Open Key(e, N)</a:t>
            </a:r>
          </a:p>
          <a:p>
            <a:r>
              <a:rPr lang="en-US" dirty="0" smtClean="0"/>
              <a:t>C = </a:t>
            </a:r>
            <a:r>
              <a:rPr lang="en-US" dirty="0" err="1" smtClean="0"/>
              <a:t>M^e</a:t>
            </a:r>
            <a:r>
              <a:rPr lang="en-US" dirty="0" smtClean="0"/>
              <a:t> mod N</a:t>
            </a:r>
          </a:p>
          <a:p>
            <a:r>
              <a:rPr lang="en-US" dirty="0" smtClean="0"/>
              <a:t>e * d = 1 mod (p-1)*(q-1)</a:t>
            </a:r>
          </a:p>
          <a:p>
            <a:r>
              <a:rPr lang="en-US" dirty="0" smtClean="0"/>
              <a:t>d = 23</a:t>
            </a:r>
          </a:p>
          <a:p>
            <a:r>
              <a:rPr lang="en-US" dirty="0" smtClean="0"/>
              <a:t>M = </a:t>
            </a:r>
            <a:r>
              <a:rPr lang="en-US" dirty="0" err="1" smtClean="0"/>
              <a:t>C^d</a:t>
            </a:r>
            <a:r>
              <a:rPr lang="en-US" dirty="0" smtClean="0"/>
              <a:t> mod N</a:t>
            </a:r>
          </a:p>
          <a:p>
            <a:r>
              <a:rPr lang="en-US" dirty="0" smtClean="0"/>
              <a:t>Close Key (d, N)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917281" y="568326"/>
            <a:ext cx="5449888" cy="4781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 = 88</a:t>
            </a:r>
          </a:p>
          <a:p>
            <a:r>
              <a:rPr lang="en-US" dirty="0" smtClean="0"/>
              <a:t>C = 88^7 mod 187 = (88 * 88^2 * 88^4) mod 187 = (88 * 77 * 132) mod 187 = 894432 mod 187 = 11</a:t>
            </a:r>
          </a:p>
          <a:p>
            <a:r>
              <a:rPr lang="en-US" dirty="0" smtClean="0"/>
              <a:t>M =  11^23 mod 187 = 88</a:t>
            </a:r>
          </a:p>
          <a:p>
            <a:endParaRPr lang="en-US" dirty="0"/>
          </a:p>
          <a:p>
            <a:r>
              <a:rPr lang="en-US" dirty="0" smtClean="0"/>
              <a:t>Profit!</a:t>
            </a:r>
            <a:endParaRPr lang="en-US" dirty="0" smtClean="0"/>
          </a:p>
        </p:txBody>
      </p:sp>
      <p:sp>
        <p:nvSpPr>
          <p:cNvPr id="5" name="AutoShape 4" descr="data:image/jpeg;base64,/9j/4AAQSkZJRgABAQAAAQABAAD/2wCEAAkGBhQSEBQUEBQVFBUUFRQXFRUUFRYUFhgVFBYVFBYUFBQXHCYeFxojGhUWIC8gIycpLCwsFR4xNTAqNSYrLSkBCQoKDgwOGg8PGiwlHiIqLCwsNSosKS8sKSkpLyksLCwsLCwsLCwsLCwsLCwsLCwsLCwsLCwsLCksLCwsLCwsLP/AABEIAR4AsAMBIgACEQEDEQH/xAAbAAEAAgMBAQAAAAAAAAAAAAAABQYDBAcCAf/EAEQQAAECAwQGBwUGBQIHAQAAAAEAAgMEEQUSITEGQVFhcaETIjKBkbHBQlJy0fAUI2KSsvEHgqLC4SQzJTRDY3ODsxf/xAAaAQACAwEBAAAAAAAAAAAAAAAABAEDBQIG/8QALREAAgIBAwIFBAICAwAAAAAAAAECAxEEEjEhQRMiUWGBBTNxkTKxI/GhwfD/2gAMAwEAAhEDEQA/AO4oiIAL45wAJJoBmSvqqOkVsmJEMJh6jO0feds4DzVF9ypjuZZXW5vBuz2lOJEEV/E7LuHzUa6047/bd3dXyWtKQbzgFZJORFFhyvttlhMd2wrXBEQpmYGIe/vx8wtqW0ocw0jtw95ufe35KXMkFoWhZ4LTULvfqKOrfQ43Vz6NEzAjte0OYQ4HIhZFRrNtF0tExqWE9Yeo3hXeG8OAINQQCDtByK19PqFdH3FranW/Y9IiJkqCIiACIiACIiACIiACIiACIiANK2Z3oYESJra00+I4N5kLnkq7DHPNW3TyJSTO97AeZ9FSIMfJYn1CTdiXojR0sfI2WWy3db61hWmWdUKkSVogHw5K0WfPgjApOmxV2ZZN8G45RLLDMNqCvP2sbVoz1ptAzT1+pr2NZFIVyb6Ig7bAofrFS2hc/fglhzhuoPhOI5gqqWpO3nE6lKaBRPvog2sB8HAeqX0MnG1e45fHNbLwiIvQmYEREAEREAEREAEREAEREAEREAQmmUtfk4lM20d+UgnlVczgHFdliQw4EOFQQQRtBwIXKrSsoy8wYbss2H3m1wPpxBWR9QreVP4H9JPo4mOE1bkvOuZkVqPevPSLJfUdJg20dpWpHnnOWpDjBwcWmobS8RkK4CpyXyPHDBVxpq4nYN6hQSDLMcWKrN/DkX3Rn0pQNZ4m8fILRsmFDgwHTMwMTUQ2a8cgBrcfJW7ROyTLyzWuFHvJe8bHO9nuFB3J/QQ3257IW1MkoNdyZREW+ZgReXxABVxAG80Ws61oIziw/wA7fmuXJLlkpN8G2i1G2vBOUWH+dvzWxDih3ZIPAg+SFJPhg00e0RF0QEREAEREAEREAFHW1YjJll1+Dhix4zafUbQpFFzKKksPglNxeUcqt+QjSo68O8K9sVLaba+hool8N0SBEiOc2jW9VjHw2kuqMXBxvFoFTQCppqzXanNBFCKg6ioec0OlIuL4Lan3at5DBZk/p+HmD/Y7HVLHmRxeXmXPaGF9xodWpwblmQBUn/K3rUm4AZALYjY0Rl7pC0OaKGlAQcCRjiM+5dN//OZLXCJGwvdTkVUbY0PgS827o2kAhrmCpIANQaVxzBS92ndS3y49hmGojN4RtaBWG+ZiCamCTDYfuWHIkUN6mVBhjrI3LpSiNGYgEq3IBt4HUBTPgq5b+kjo7jCgEiHkXZF/yana7K6KVL1E7FO6x+xO2jpbDhm7DHSO3YN/Nr7lATVvTET27g2M6vPPmtGFCDQszGLOs1VlnfC9hiNMI9jA6WLjVxJO048yvokuPJSEGBVbbJEHUSlXItIQyfHkvAliDVpIPhzCsjbKrqX02Pu5qNxG5epDy9tzEPJ5cNjuuOeIU1IaatOEZt38TcR3jMc1pxrHOqqjZmRIzHeEzXqrIcP9lcqoT7HQJeYa9ocxwcDrBqsi5rKzUSA69DcRt2Hc4a1crE0jZH6rupE93U7e0+mfFa1GrjZ0fRillDh1XBMIiJ0XCIiACIo22LaEAABpe92TRgKDW46guZzUFulwTGLk8IkkUTZOkAim69tx+ytQR+E+i82hpE1lRD6xGZ9kfNVPUVqO/PQ78KWduCYVL0vFZuEG4m4ObnUWB+k0aI4hryAPdAHNQM5bxhR77T0jx2i8k4jIVWZqtXG2GyKHKaHCWWSltR4sFnQZNeS4/iywrsrn3LXlIN1qTmlDZljTFc1rmh15gbSjq1D2E9oUwIrXDIr1BjhwBBGOVMjTOny1JCXoMLOOp6jRg0FzjQDWVqQ9ImVwa4jbgOSh7enC+JdHZZhxdrPovMnK0oTmdVMhhQ76hDWEWRjkv9mxGxG1ZlrrmOO9TEGXoFp2RZYhMbtcAXcfolS8Jiiqpzlhid1nXETw2GsggrKAvt1asNNFCbkYHQVqx5UOGIUiQsUSGqr9MsZSOozaZVpyyqHq4eSiI8sWmowIxw8wrnMQaqDtGDhvCzE2nhmhCW5EnozpF0w6OIfvAM/eA18f3VgXLIrzDiBzDQgggjaF0ax7SEeC2IMzg4bHDMevet3R6h2LZLlf8id9W3zLg3URFoCpXtIbYIJhQzQil8jPHG6NiiZWWvcFjtqGYc5EvZPuvbvFKHmCFJ2bDqvOaqyUrHn1NOtKME0RNryT2vBh1IplqNMwQoPSK23w5a4ygLtZ7baEAtO0Y4FdF+0QYY+8exuy8QMVQNO9I4D40NghtiXXipGNWVFQLueWH7qtV7UpZznsdws3vGPk9WPDAgtprAKmrL0VhPJe6uJqQKUqc9Siuma0kta4QwTTIANrhmdimLG0wlxRjyWHaaFvi0mi5ilKST4Jsckm48kdpPZUBha0C6SaAgkmuO3BaVj2Y4yZiDPpas2ZAEcDktvTGaZEis6N15zA40FCCXgNZQjXedkrJEkRAlIUIZtDG8XEivMk96Njw8diPEaUc9zl8qG9K50w0uGLmsGAc8nJxzAGe3DDaJiyoBiRRRozrQYAfILbtCwWVe6HEaSXONyoyJJopzR+EBBY5oABOJApUjaqp2KSGf4rJYYOWP1qW4wYLUgZLcC0NGumTHs5PTV9Xxq+rVXBUF5K9LyVzIDWijFQtoa+CmopzUDabsHfWpYF2PE6D2nK3PDIqe0DnaOiQjrF9vEYHkR4KCnXYUXvR2YuTcI7XBp/m6vqrtPPZbFl1kd0GjpqEooTTCaeyVJZXFzWuI1NNa478B3r0Nk9kXL0MuMdzSNW2ZMzeLSGNh1uvIzOsk6m4DwqqRK6ZvYTDa1xIJabovZGmFPkvX20kUxO4knkvrYrtVGrzllniPdJdTVhDasdjamYhiw6UIdUOBdhQ+Ndq17MshjXOfQEucTuru3LHMw4vRPeL1A09YNNBsxyzW/JzDS0DKir6nf4M8WSEVpa6tDszwxFFlsbRCCHGJEvPa0E3XUI4kAY8FnlIzB2nDxCtFl3ejBaQaqymDnPaU2z2RIOVs6WifeBr4d7HGt0UOBDfY1HILZtSz39CXsil1wFzK0cKjI1zOO9S8zJMiDrDHUQaOG8EKm6QGNKvFHh0J+d3B3F7Rg7iBXarrK3WsSSfun/AGiuEt76P9lHuuDnXjQs7VXUNdgzqfqquGiU91HQyajB7TyPjUeCq9pxA+PhQijQ5ozNDUFu03Q0YY0C+wJ66Q5lWCpIFTUNrg0HbQ07ktJZXQe56M6xAdgt5hwVfsO0hEhMdjWlDXaFNQoqs0lqi8MzLoNM2AV6qvAcvq2FL0Fz6SvLjghKwxYipttUVlkpZMMZ2Cr9pv6vEqVm46r9qTFcAsPdulk0ao4RDzESpXiSfSNDOx7P1BeXnFfJf/dZ8bfMKyPJa+Dri8RYIc0tcAQcCDiCF7RerMUhjojL1rcPC+6nmtuWsOBD7MJtdpF4+LqlbyKpU1rqor9Hbsk+WeIsEOaWuALSCCDkQcKLl9ryn2eO+E0ggGrSa5OFQHEa8V1NcznKR47ycnOcRwrRvKiQ+o7dsfX/AKGdJnL9CHdPxA4NMIkk0AY6pPCoFVYhZczCYIl0tBxIDm1HxCvlVYoQiyTgX4sJqCeye/2T9YrBb2lZjdRpz1DIbz8lkra1wOtttY4NuV0rcztkOG805qJtPSRry5xe0nU0GuWQUe+Dehlu2vjt8VANFHEbcfQqYQTOtqTyWJ8g1wBdg+nbAGJ11GRHFZJGzmsBvUfWgxGFB5FZJfFrTtA8lsBi4cnwdEnITl0ADADUpuVtNVRuC2IczRVOPdA0pdGXKHPArL9sG1VOHPFZhaJ+qqVbZHhlD00WWR04FrR55QbrSP1+61os+ocpy5Oo0Ribs3OqEmo9UjzC1XOquoxwWtnwlZbIhXpmC3bEZ+oVWu8qZ0Jlb82HamNc7+0efJMUx3TS9yqbxFs6OiIvTmOEREAadrzHRwIjtYY6nEig5kKh2NCq8cQrVpnMXZanvvaPCrv7Qq/o+3rVWF9Sn5sei/s0NKsRbN3SWZo26Pr6wXP4eL3u30Hd+wVo0omszsB9f8LFbGjvQSktEAxLaRfifWIK+Lm9wSVMHKDkuwzlQxEjITcgoW2oFyKHanY+OB50Pep2BlVJqWERpa4ZjwO0IjLaztmOxo4dCA1twPDV9blvqtyrXSz4ZJq17c/EOB4EH8pU6YqJrDAz1Xyqw9InSrgDNVfbyxtdVekAeiV5qiIAxRFjcVsOGCwOCkgwPKv+gtmdHAMRwxinD4Rl4mvJVOwLHMzGDfYbi87tnE5fsunsYAAAKAAADYBkFqaCnL8R/AnqbMLYj0iItgQCIiAKf/ECP/st3uce66B5lalijqErBprPtiR2hhqGNpXUSSThtG9ZLDjfduB+qheZ10t1kmjWojiCRGTzOmmIUPVEisafhvCvJq6Ja9niPAfDPtNw3OGLT3EBUXR+WMW0YZGUIPe7dUXG8zyXR1pfT614Tz3FtVPzrHY4/LYVBwIwI3jUs62dJZfop2IBk4h4/nFTzvLWWTZHZJx9B1PckyOtOHWXOGLHROTuk8op5rJZsSsJvePA0HJeo3YjbLzP/lFr/byWCxR9w3vUv+JJvIiLgkyQysiwNX0uQBlJWNz1jc6ix9Mgg2TESWlXxXiHDFXO5DWSdQX2zpGJHfchCp1nIAbSdS6JYVgMlmUbi89p5zO4bBuTem00rnnsU23Kte5lsWyGy8IMbic3O1udt4bAt9EW/GKisLgy223lhERdEAlQFoWg6OTDg9j2nbdw3efn6tCdMd/RQj1B23DXuG7z8462LUbLtEKCLz3YANzJOoLI1eqb8kP9+yG6qsPL5/r3ZXdK5a5QwyKs7QJwcNlTkc1NaCva9rjnUCldi37A0TukRpqj4uYZmyH3a3b1F2Q7o56O0ZdJF8C68PNKSolTGM5+ow7FYnGPoS2i8INmpwAe1CI4UfhwqD4qyqr6NP8A9ZM7ww+DnfNWha2heaI/+7id6xN/Bzz+ILaTTDthN5PeoWC6oU3/ABDP+pZ/4h+t6r7Il0V2DyCx9V92X5NCn7aMdpiks463ufTgS2EOUNx71klIV1jRsA+a8T4vOgwdlL38ox53vFSJCpfGCw1kWbogvTWALkkwLG99FmiNoteK1CIMbnVUxYOjESZNexD1vOvc0azyUhoton0tIscUh+y3Iv3nY3zV8YwAAAAAYADAAbAFp6bR7/NPj+xW7UbfLHk17OsyHAYGQm0Gs6ydrjrK2kRbCSSwjPbb6sIiKSAoa1p8ud0MHM9tw1D3Rv8ArhsW1aXRMAb234M9Xd3mQoh0y2VglzsXuxx8akrN1mo2/wCNP8jNNefN+hadoMlIV1mLzhhnU7lm0a0fLD08xjGfkDj0YOofi2nuWvozY7ojvtUwOs7GEw+yDk8j3jqGob8rUjSabH+Sa/C9CbbMeWPyFQY7rtoxvjHNjVflz20nf8QjfE39DVH1L7S/JOk/m/wSmjDqzkbez+4fNW5U/RAVmYx/AObh8lcFboPsI41P3Gc5/iA+s2BshM/U8+qgiytG+8Q38xDfVSOlcx0k7Fpk0hv5AAedVoQ+23ded4NNP6i1ZF7zbJ+5oVLEF+DxCdemXO91vNxr6lSC0LKFTEdtfQcG/upCipZYfERFAHxzarf0csX7RG63+2zF2/Y3v8gVHvqaAYk4ADfqC6NYdliBBaz2s3na45+GXcnNHR4s+vCF77NkenLN9rQBQYAZAL6iL0BlhERABERAFSizHTTT3nsw6sb/AC1qe815KLMwyYnmQ4zgIbesQcnFvZZwJx3gb1LW5YERrnRIFSHElzRmCcSQNYVTiSjXO61QdZGfeDmvN2xnXdusXf8AZq17ZR8r7fo6sF9XOJP7TD/5eYq33Sa/0n5qUltKpoYPhw4vwm47wK0ofUan/LoKy0k1x1LmueTuM7GP4zyw9FYIWmQ/6sCOzgy+PFqrESZDo8R7cnOcR3qjX3QsglB5LNNXKEnuRO6Et+9jncweJd8laZmOGMc85NaXHgBX0VO0StWFCMbpXtYXFlK6wL3zVimpyDHhPhsjQyXsc0Ue2tSKZVqmtJJKhJPr1Kb4t2Nvg5d0hc5zjm4kniTUpepfd7rKfzOII8mrFFmGwyWkguaSCAa41IzG8HwWToiWw2HOI8udwH1yWJ36mob9lyBENo3VPfit8y5Gpb9nwcFuxWCiXlZ1J6FZijFeFuTzRUqNc+qsTyjllh0Os3pIxiuHVh9n4zl4Cp4kK8qI0Wk+jlWbX9c/zZcqKXXpNJX4dS9+pk3z3TYRETRSEREAEREAFoT9hwo2L24+83A/571vouZRjJYkskptdUVSY0IINYUXueP7m48lGzejMy3JpdvY8Hk6lVfUSc9BTLtgYjqbInKnWrPS5+8guLR78N13jUVp4pICjcc6Y8TmunTrqQnnYxx8AVyxqzNVp40tJdxym3xMtontGpeC4ROmawuv4X2tdhdGVRtJUpHsKUdnDh9wu82UVBg2kIcUtc9t15dsBa5t1uJrkaa9inGzThrSknJI7cMvOWQWnFmMlIsGLKVa8uNSSHDClMHDHgaqMkLeuxL0wCKg9anVFTXCmQxOGqq2dLZu/FhtPWu4loO3IeHmtmwSyjr2FSBRwoKbKnA8Nyuz5FuR2lgstmW4wjAhw2tIcOS34losIwIUC/RWXfRzW3He9CcWHlhyWjNWFFhn7uaed0RrX88ErthJ9GddSSnItarXkpUxIjWNzcQPmfDHuUYIMzWhjQ+PRmv6l0/RixhBgsLxWKW1e4ihxxu09mmApuTun03iywn0XJRdbsWSYhsAAAyAAHAL0iL0ZkhERABERABERABERABERAGnbL6S8U/9t/NpC5iDmujaTPpKReAHi5o9VzZwIFTrqRwBLfNpWL9RfnS9jQ0q8rNYRKwg2gLolaVANLxJJ7gVIPcIUPcxoA7hQBR9ii+b5ya0Mb4Cp+toUralnPbDhxXCrH3gBWmOFHHiK079qQw38DbaRS4kUvjE3RecctR4A61ebHnhDa1saEQKAEPYHDDZr5jgqhJMc6KALgIcOq7BuB2nAfWCvklOxYIAiwXXNnbZ3VBHgAu54yiJcYN3opN4wvMP4XEfNRVoycL2IsY/lI4VLvRSExakm4daEAfyDxB9FAzrpY9hrR/7L39N1cS+Pg4gn7/JlsKzelmGNaXGjg4lzsmtIJNK0/ddQVP0Ds0deMKAYsaKU91xJ5c1cFtaGvbXufcR1Mszx6BERPiwREQAREQAREQAREQAREQBXdNpsNgBmt7h4NxJ8bqo2cNnwnm97vVT1vx3TEy64LwZ920A6xW8R318Ao2PZr4LA17XCgABIzovOaufiWtrhdDVojshh8kropoXEa0faboaDW61168DSgJGQVttWzGx4JhnD3TsIyPpwK+2NEvS8E7YbP0hbi2qqK1DCXPIhZbJyy+xySNYjpaZLnAg9bCpAx9prhmK6jy1S9nW6+F2LtNhqB4AgV3q7WvZTZiGWOwObXawVUouhccGjbrhtrTkVmXaW2uWYZaG4XQmvMfZi37460JldtGnzbXmomOb56rRUmga0YknVRWCFoI72ooHwtJ8yFOWTo7CgYtBc/33Z9wyCiOjusfn6A764LymaxbP6GAxmsCrviOJ+Xct5EW3GKilFdjPby8sIiLogIiIAIiIAIiIAIiIAKK0jtboIJI7b+qwb9Z7h6KUc6gqcgqDaE8ZiOYnsN6sMbh7XfmlNXd4UMLll9Fe+XXhGOwGmHFaX4guGAxNT6azwUjpVafSNusBo3F1cDgC49U40ABOWpetHoN9zolOq3qsO3a4bt/yWDSqTDoTxQA4kGmvb9bVg72o7ezHujs90WDROPflIZ2AjwcacqKXULofL3JRldd49xNByAPeppejoz4cc+iM6z+b/IREVxWEREAEREAEREAEREAEREAEREAEREAQ+lMctlyB7ZDDwNSeQp3qMsuwWvZV2RwoFYLUs4RoZYTTIg7CNdPrNREGy5pouB8Om3rV8llaumcrVLGVgbqmlDCeGbLZRkDJwawDFriM8Ma51oAOAUXNsM5EEOFXowQYkSlBTY3epCBos0m9He6IdnZb8/JTUGC1gDWANAyAFAor0Tk8zWF6ckO1R6p5Z9hww1oa0UAAAGwDABekRawqEREAEREAEREAEREAEREAEREAERE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data:image/jpeg;base64,/9j/4AAQSkZJRgABAQAAAQABAAD/2wCEAAkGBhQSEBQUEBQVFBUUFRQXFRUUFRYUFhgVFBYVFBYUFBQXHCYeFxojGhUWIC8gIycpLCwsFR4xNTAqNSYrLSkBCQoKDgwOGg8PGiwlHiIqLCwsNSosKS8sKSkpLyksLCwsLCwsLCwsLCwsLCwsLCwsLCwsLCwsLCksLCwsLCwsLP/AABEIAR4AsAMBIgACEQEDEQH/xAAbAAEAAgMBAQAAAAAAAAAAAAAABQYDBAcCAf/EAEQQAAECAwQGBwUGBQIHAQAAAAEAAgMEEQUSITEGQVFhcaETIjKBkbHBQlJy0fAUI2KSsvEHgqLC4SQzJTRDY3ODsxf/xAAaAQACAwEBAAAAAAAAAAAAAAAABAEDBQIG/8QALREAAgIBAwIFBAICAwAAAAAAAAECAxEEEjEhQRMiUWGBBTNxkTKxI/GhwfD/2gAMAwEAAhEDEQA/AO4oiIAL45wAJJoBmSvqqOkVsmJEMJh6jO0feds4DzVF9ypjuZZXW5vBuz2lOJEEV/E7LuHzUa6047/bd3dXyWtKQbzgFZJORFFhyvttlhMd2wrXBEQpmYGIe/vx8wtqW0ocw0jtw95ufe35KXMkFoWhZ4LTULvfqKOrfQ43Vz6NEzAjte0OYQ4HIhZFRrNtF0tExqWE9Yeo3hXeG8OAINQQCDtByK19PqFdH3FranW/Y9IiJkqCIiACIiACIiACIiACIiACIiANK2Z3oYESJra00+I4N5kLnkq7DHPNW3TyJSTO97AeZ9FSIMfJYn1CTdiXojR0sfI2WWy3db61hWmWdUKkSVogHw5K0WfPgjApOmxV2ZZN8G45RLLDMNqCvP2sbVoz1ptAzT1+pr2NZFIVyb6Ig7bAofrFS2hc/fglhzhuoPhOI5gqqWpO3nE6lKaBRPvog2sB8HAeqX0MnG1e45fHNbLwiIvQmYEREAEREAEREAEREAEREAEREAQmmUtfk4lM20d+UgnlVczgHFdliQw4EOFQQQRtBwIXKrSsoy8wYbss2H3m1wPpxBWR9QreVP4H9JPo4mOE1bkvOuZkVqPevPSLJfUdJg20dpWpHnnOWpDjBwcWmobS8RkK4CpyXyPHDBVxpq4nYN6hQSDLMcWKrN/DkX3Rn0pQNZ4m8fILRsmFDgwHTMwMTUQ2a8cgBrcfJW7ROyTLyzWuFHvJe8bHO9nuFB3J/QQ3257IW1MkoNdyZREW+ZgReXxABVxAG80Ws61oIziw/wA7fmuXJLlkpN8G2i1G2vBOUWH+dvzWxDih3ZIPAg+SFJPhg00e0RF0QEREAEREAEREAFHW1YjJll1+Dhix4zafUbQpFFzKKksPglNxeUcqt+QjSo68O8K9sVLaba+hool8N0SBEiOc2jW9VjHw2kuqMXBxvFoFTQCppqzXanNBFCKg6ioec0OlIuL4Lan3at5DBZk/p+HmD/Y7HVLHmRxeXmXPaGF9xodWpwblmQBUn/K3rUm4AZALYjY0Rl7pC0OaKGlAQcCRjiM+5dN//OZLXCJGwvdTkVUbY0PgS827o2kAhrmCpIANQaVxzBS92ndS3y49hmGojN4RtaBWG+ZiCamCTDYfuWHIkUN6mVBhjrI3LpSiNGYgEq3IBt4HUBTPgq5b+kjo7jCgEiHkXZF/yana7K6KVL1E7FO6x+xO2jpbDhm7DHSO3YN/Nr7lATVvTET27g2M6vPPmtGFCDQszGLOs1VlnfC9hiNMI9jA6WLjVxJO048yvokuPJSEGBVbbJEHUSlXItIQyfHkvAliDVpIPhzCsjbKrqX02Pu5qNxG5epDy9tzEPJ5cNjuuOeIU1IaatOEZt38TcR3jMc1pxrHOqqjZmRIzHeEzXqrIcP9lcqoT7HQJeYa9ocxwcDrBqsi5rKzUSA69DcRt2Hc4a1crE0jZH6rupE93U7e0+mfFa1GrjZ0fRillDh1XBMIiJ0XCIiACIo22LaEAABpe92TRgKDW46guZzUFulwTGLk8IkkUTZOkAim69tx+ytQR+E+i82hpE1lRD6xGZ9kfNVPUVqO/PQ78KWduCYVL0vFZuEG4m4ObnUWB+k0aI4hryAPdAHNQM5bxhR77T0jx2i8k4jIVWZqtXG2GyKHKaHCWWSltR4sFnQZNeS4/iywrsrn3LXlIN1qTmlDZljTFc1rmh15gbSjq1D2E9oUwIrXDIr1BjhwBBGOVMjTOny1JCXoMLOOp6jRg0FzjQDWVqQ9ImVwa4jbgOSh7enC+JdHZZhxdrPovMnK0oTmdVMhhQ76hDWEWRjkv9mxGxG1ZlrrmOO9TEGXoFp2RZYhMbtcAXcfolS8Jiiqpzlhid1nXETw2GsggrKAvt1asNNFCbkYHQVqx5UOGIUiQsUSGqr9MsZSOozaZVpyyqHq4eSiI8sWmowIxw8wrnMQaqDtGDhvCzE2nhmhCW5EnozpF0w6OIfvAM/eA18f3VgXLIrzDiBzDQgggjaF0ax7SEeC2IMzg4bHDMevet3R6h2LZLlf8id9W3zLg3URFoCpXtIbYIJhQzQil8jPHG6NiiZWWvcFjtqGYc5EvZPuvbvFKHmCFJ2bDqvOaqyUrHn1NOtKME0RNryT2vBh1IplqNMwQoPSK23w5a4ygLtZ7baEAtO0Y4FdF+0QYY+8exuy8QMVQNO9I4D40NghtiXXipGNWVFQLueWH7qtV7UpZznsdws3vGPk9WPDAgtprAKmrL0VhPJe6uJqQKUqc9Siuma0kta4QwTTIANrhmdimLG0wlxRjyWHaaFvi0mi5ilKST4Jsckm48kdpPZUBha0C6SaAgkmuO3BaVj2Y4yZiDPpas2ZAEcDktvTGaZEis6N15zA40FCCXgNZQjXedkrJEkRAlIUIZtDG8XEivMk96Njw8diPEaUc9zl8qG9K50w0uGLmsGAc8nJxzAGe3DDaJiyoBiRRRozrQYAfILbtCwWVe6HEaSXONyoyJJopzR+EBBY5oABOJApUjaqp2KSGf4rJYYOWP1qW4wYLUgZLcC0NGumTHs5PTV9Xxq+rVXBUF5K9LyVzIDWijFQtoa+CmopzUDabsHfWpYF2PE6D2nK3PDIqe0DnaOiQjrF9vEYHkR4KCnXYUXvR2YuTcI7XBp/m6vqrtPPZbFl1kd0GjpqEooTTCaeyVJZXFzWuI1NNa478B3r0Nk9kXL0MuMdzSNW2ZMzeLSGNh1uvIzOsk6m4DwqqRK6ZvYTDa1xIJabovZGmFPkvX20kUxO4knkvrYrtVGrzllniPdJdTVhDasdjamYhiw6UIdUOBdhQ+Ndq17MshjXOfQEucTuru3LHMw4vRPeL1A09YNNBsxyzW/JzDS0DKir6nf4M8WSEVpa6tDszwxFFlsbRCCHGJEvPa0E3XUI4kAY8FnlIzB2nDxCtFl3ejBaQaqymDnPaU2z2RIOVs6WifeBr4d7HGt0UOBDfY1HILZtSz39CXsil1wFzK0cKjI1zOO9S8zJMiDrDHUQaOG8EKm6QGNKvFHh0J+d3B3F7Rg7iBXarrK3WsSSfun/AGiuEt76P9lHuuDnXjQs7VXUNdgzqfqquGiU91HQyajB7TyPjUeCq9pxA+PhQijQ5ozNDUFu03Q0YY0C+wJ66Q5lWCpIFTUNrg0HbQ07ktJZXQe56M6xAdgt5hwVfsO0hEhMdjWlDXaFNQoqs0lqi8MzLoNM2AV6qvAcvq2FL0Fz6SvLjghKwxYipttUVlkpZMMZ2Cr9pv6vEqVm46r9qTFcAsPdulk0ao4RDzESpXiSfSNDOx7P1BeXnFfJf/dZ8bfMKyPJa+Dri8RYIc0tcAQcCDiCF7RerMUhjojL1rcPC+6nmtuWsOBD7MJtdpF4+LqlbyKpU1rqor9Hbsk+WeIsEOaWuALSCCDkQcKLl9ryn2eO+E0ggGrSa5OFQHEa8V1NcznKR47ycnOcRwrRvKiQ+o7dsfX/AKGdJnL9CHdPxA4NMIkk0AY6pPCoFVYhZczCYIl0tBxIDm1HxCvlVYoQiyTgX4sJqCeye/2T9YrBb2lZjdRpz1DIbz8lkra1wOtttY4NuV0rcztkOG805qJtPSRry5xe0nU0GuWQUe+Dehlu2vjt8VANFHEbcfQqYQTOtqTyWJ8g1wBdg+nbAGJ11GRHFZJGzmsBvUfWgxGFB5FZJfFrTtA8lsBi4cnwdEnITl0ADADUpuVtNVRuC2IczRVOPdA0pdGXKHPArL9sG1VOHPFZhaJ+qqVbZHhlD00WWR04FrR55QbrSP1+61os+ocpy5Oo0Ribs3OqEmo9UjzC1XOquoxwWtnwlZbIhXpmC3bEZ+oVWu8qZ0Jlb82HamNc7+0efJMUx3TS9yqbxFs6OiIvTmOEREAadrzHRwIjtYY6nEig5kKh2NCq8cQrVpnMXZanvvaPCrv7Qq/o+3rVWF9Sn5sei/s0NKsRbN3SWZo26Pr6wXP4eL3u30Hd+wVo0omszsB9f8LFbGjvQSktEAxLaRfifWIK+Lm9wSVMHKDkuwzlQxEjITcgoW2oFyKHanY+OB50Pep2BlVJqWERpa4ZjwO0IjLaztmOxo4dCA1twPDV9blvqtyrXSz4ZJq17c/EOB4EH8pU6YqJrDAz1Xyqw9InSrgDNVfbyxtdVekAeiV5qiIAxRFjcVsOGCwOCkgwPKv+gtmdHAMRwxinD4Rl4mvJVOwLHMzGDfYbi87tnE5fsunsYAAAKAAADYBkFqaCnL8R/AnqbMLYj0iItgQCIiAKf/ECP/st3uce66B5lalijqErBprPtiR2hhqGNpXUSSThtG9ZLDjfduB+qheZ10t1kmjWojiCRGTzOmmIUPVEisafhvCvJq6Ja9niPAfDPtNw3OGLT3EBUXR+WMW0YZGUIPe7dUXG8zyXR1pfT614Tz3FtVPzrHY4/LYVBwIwI3jUs62dJZfop2IBk4h4/nFTzvLWWTZHZJx9B1PckyOtOHWXOGLHROTuk8op5rJZsSsJvePA0HJeo3YjbLzP/lFr/byWCxR9w3vUv+JJvIiLgkyQysiwNX0uQBlJWNz1jc6ix9Mgg2TESWlXxXiHDFXO5DWSdQX2zpGJHfchCp1nIAbSdS6JYVgMlmUbi89p5zO4bBuTem00rnnsU23Kte5lsWyGy8IMbic3O1udt4bAt9EW/GKisLgy223lhERdEAlQFoWg6OTDg9j2nbdw3efn6tCdMd/RQj1B23DXuG7z8462LUbLtEKCLz3YANzJOoLI1eqb8kP9+yG6qsPL5/r3ZXdK5a5QwyKs7QJwcNlTkc1NaCva9rjnUCldi37A0TukRpqj4uYZmyH3a3b1F2Q7o56O0ZdJF8C68PNKSolTGM5+ow7FYnGPoS2i8INmpwAe1CI4UfhwqD4qyqr6NP8A9ZM7ww+DnfNWha2heaI/+7id6xN/Bzz+ILaTTDthN5PeoWC6oU3/ABDP+pZ/4h+t6r7Il0V2DyCx9V92X5NCn7aMdpiks463ufTgS2EOUNx71klIV1jRsA+a8T4vOgwdlL38ox53vFSJCpfGCw1kWbogvTWALkkwLG99FmiNoteK1CIMbnVUxYOjESZNexD1vOvc0azyUhoton0tIscUh+y3Iv3nY3zV8YwAAAAAYADAAbAFp6bR7/NPj+xW7UbfLHk17OsyHAYGQm0Gs6ydrjrK2kRbCSSwjPbb6sIiKSAoa1p8ud0MHM9tw1D3Rv8ArhsW1aXRMAb234M9Xd3mQoh0y2VglzsXuxx8akrN1mo2/wCNP8jNNefN+hadoMlIV1mLzhhnU7lm0a0fLD08xjGfkDj0YOofi2nuWvozY7ojvtUwOs7GEw+yDk8j3jqGob8rUjSabH+Sa/C9CbbMeWPyFQY7rtoxvjHNjVflz20nf8QjfE39DVH1L7S/JOk/m/wSmjDqzkbez+4fNW5U/RAVmYx/AObh8lcFboPsI41P3Gc5/iA+s2BshM/U8+qgiytG+8Q38xDfVSOlcx0k7Fpk0hv5AAedVoQ+23ded4NNP6i1ZF7zbJ+5oVLEF+DxCdemXO91vNxr6lSC0LKFTEdtfQcG/upCipZYfERFAHxzarf0csX7RG63+2zF2/Y3v8gVHvqaAYk4ADfqC6NYdliBBaz2s3na45+GXcnNHR4s+vCF77NkenLN9rQBQYAZAL6iL0BlhERABERAFSizHTTT3nsw6sb/AC1qe815KLMwyYnmQ4zgIbesQcnFvZZwJx3gb1LW5YERrnRIFSHElzRmCcSQNYVTiSjXO61QdZGfeDmvN2xnXdusXf8AZq17ZR8r7fo6sF9XOJP7TD/5eYq33Sa/0n5qUltKpoYPhw4vwm47wK0ofUan/LoKy0k1x1LmueTuM7GP4zyw9FYIWmQ/6sCOzgy+PFqrESZDo8R7cnOcR3qjX3QsglB5LNNXKEnuRO6Et+9jncweJd8laZmOGMc85NaXHgBX0VO0StWFCMbpXtYXFlK6wL3zVimpyDHhPhsjQyXsc0Ue2tSKZVqmtJJKhJPr1Kb4t2Nvg5d0hc5zjm4kniTUpepfd7rKfzOII8mrFFmGwyWkguaSCAa41IzG8HwWToiWw2HOI8udwH1yWJ36mob9lyBENo3VPfit8y5Gpb9nwcFuxWCiXlZ1J6FZijFeFuTzRUqNc+qsTyjllh0Os3pIxiuHVh9n4zl4Cp4kK8qI0Wk+jlWbX9c/zZcqKXXpNJX4dS9+pk3z3TYRETRSEREAEREAFoT9hwo2L24+83A/571vouZRjJYkskptdUVSY0IINYUXueP7m48lGzejMy3JpdvY8Hk6lVfUSc9BTLtgYjqbInKnWrPS5+8guLR78N13jUVp4pICjcc6Y8TmunTrqQnnYxx8AVyxqzNVp40tJdxym3xMtontGpeC4ROmawuv4X2tdhdGVRtJUpHsKUdnDh9wu82UVBg2kIcUtc9t15dsBa5t1uJrkaa9inGzThrSknJI7cMvOWQWnFmMlIsGLKVa8uNSSHDClMHDHgaqMkLeuxL0wCKg9anVFTXCmQxOGqq2dLZu/FhtPWu4loO3IeHmtmwSyjr2FSBRwoKbKnA8Nyuz5FuR2lgstmW4wjAhw2tIcOS34losIwIUC/RWXfRzW3He9CcWHlhyWjNWFFhn7uaed0RrX88ErthJ9GddSSnItarXkpUxIjWNzcQPmfDHuUYIMzWhjQ+PRmv6l0/RixhBgsLxWKW1e4ihxxu09mmApuTun03iywn0XJRdbsWSYhsAAAyAAHAL0iL0ZkhERABERABERABERABERAGnbL6S8U/9t/NpC5iDmujaTPpKReAHi5o9VzZwIFTrqRwBLfNpWL9RfnS9jQ0q8rNYRKwg2gLolaVANLxJJ7gVIPcIUPcxoA7hQBR9ii+b5ya0Mb4Cp+toUralnPbDhxXCrH3gBWmOFHHiK079qQw38DbaRS4kUvjE3RecctR4A61ebHnhDa1saEQKAEPYHDDZr5jgqhJMc6KALgIcOq7BuB2nAfWCvklOxYIAiwXXNnbZ3VBHgAu54yiJcYN3opN4wvMP4XEfNRVoycL2IsY/lI4VLvRSExakm4daEAfyDxB9FAzrpY9hrR/7L39N1cS+Pg4gn7/JlsKzelmGNaXGjg4lzsmtIJNK0/ddQVP0Ds0deMKAYsaKU91xJ5c1cFtaGvbXufcR1Mszx6BERPiwREQAREQAREQAREQAREQBXdNpsNgBmt7h4NxJ8bqo2cNnwnm97vVT1vx3TEy64LwZ920A6xW8R318Ao2PZr4LA17XCgABIzovOaufiWtrhdDVojshh8kropoXEa0faboaDW61168DSgJGQVttWzGx4JhnD3TsIyPpwK+2NEvS8E7YbP0hbi2qqK1DCXPIhZbJyy+xySNYjpaZLnAg9bCpAx9prhmK6jy1S9nW6+F2LtNhqB4AgV3q7WvZTZiGWOwObXawVUouhccGjbrhtrTkVmXaW2uWYZaG4XQmvMfZi37460JldtGnzbXmomOb56rRUmga0YknVRWCFoI72ooHwtJ8yFOWTo7CgYtBc/33Z9wyCiOjusfn6A764LymaxbP6GAxmsCrviOJ+Xct5EW3GKilFdjPby8sIiLogIiIAIiIAIiIAIiIAKK0jtboIJI7b+qwb9Z7h6KUc6gqcgqDaE8ZiOYnsN6sMbh7XfmlNXd4UMLll9Fe+XXhGOwGmHFaX4guGAxNT6azwUjpVafSNusBo3F1cDgC49U40ABOWpetHoN9zolOq3qsO3a4bt/yWDSqTDoTxQA4kGmvb9bVg72o7ezHujs90WDROPflIZ2AjwcacqKXULofL3JRldd49xNByAPeppejoz4cc+iM6z+b/IREVxWEREAEREAEREAEREAEREAEREAEREAQ+lMctlyB7ZDDwNSeQp3qMsuwWvZV2RwoFYLUs4RoZYTTIg7CNdPrNREGy5pouB8Om3rV8llaumcrVLGVgbqmlDCeGbLZRkDJwawDFriM8Ma51oAOAUXNsM5EEOFXowQYkSlBTY3epCBos0m9He6IdnZb8/JTUGC1gDWANAyAFAor0Tk8zWF6ckO1R6p5Z9hww1oa0UAAAGwDABekRawqEREAEREAEREAEREAEREAEREAEREAf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3560" name="Picture 8" descr="http://www.latoro.ru/oboi/3d/17937-oboi-lampochk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491" y="3154361"/>
            <a:ext cx="4272360" cy="341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26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Breaking?</a:t>
            </a:r>
            <a:endParaRPr lang="ru-RU" dirty="0"/>
          </a:p>
        </p:txBody>
      </p:sp>
      <p:pic>
        <p:nvPicPr>
          <p:cNvPr id="5" name="Picture 2" descr="http://100-000-pochemu.info/wp-content/uploads/2010/05/274841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336" y="432710"/>
            <a:ext cx="7204075" cy="608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092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fullhdoboi.ru/_ph/12/6863514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900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Stegano</a:t>
            </a:r>
            <a:endParaRPr lang="ru-RU" dirty="0"/>
          </a:p>
        </p:txBody>
      </p:sp>
      <p:pic>
        <p:nvPicPr>
          <p:cNvPr id="27654" name="Picture 6" descr="http://ring-apotheke.com/pkworld/c/images/stega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043138"/>
            <a:ext cx="5886450" cy="518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907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SAmple</a:t>
            </a:r>
            <a:endParaRPr lang="ru-RU" dirty="0"/>
          </a:p>
        </p:txBody>
      </p:sp>
      <p:pic>
        <p:nvPicPr>
          <p:cNvPr id="27650" name="Picture 2" descr="http://upload.wikimedia.org/wikipedia/commons/a/a8/Steganography_orig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1831974"/>
            <a:ext cx="4587876" cy="458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File:Steganography recove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2" y="1503362"/>
            <a:ext cx="4630738" cy="463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878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</a:t>
            </a:r>
            <a:endParaRPr lang="ru-RU" dirty="0"/>
          </a:p>
        </p:txBody>
      </p:sp>
      <p:pic>
        <p:nvPicPr>
          <p:cNvPr id="28674" name="Picture 2" descr="http://liris.cnrs.fr/christian.wolf/teaching/pc-miniprojects/ex-2009-2010-g70/stegan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75" y="618518"/>
            <a:ext cx="8610600" cy="594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113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ru-RU" dirty="0"/>
          </a:p>
        </p:txBody>
      </p:sp>
      <p:pic>
        <p:nvPicPr>
          <p:cNvPr id="29698" name="Picture 2" descr="http://www.technologyreview.com/blog/guest/files/43952/CHiP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053" y="1314450"/>
            <a:ext cx="8127548" cy="517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925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0926" y="699081"/>
            <a:ext cx="9905998" cy="1478570"/>
          </a:xfrm>
        </p:spPr>
        <p:txBody>
          <a:bodyPr/>
          <a:lstStyle/>
          <a:p>
            <a:r>
              <a:rPr lang="en-US" dirty="0"/>
              <a:t>Caesar cipher</a:t>
            </a:r>
            <a:br>
              <a:rPr lang="en-US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85969" y="5350495"/>
            <a:ext cx="9905999" cy="3541714"/>
          </a:xfrm>
        </p:spPr>
        <p:txBody>
          <a:bodyPr/>
          <a:lstStyle/>
          <a:p>
            <a:r>
              <a:rPr lang="en-US" dirty="0" err="1"/>
              <a:t>Ciphertext</a:t>
            </a:r>
            <a:r>
              <a:rPr lang="en-US" dirty="0"/>
              <a:t>: QEB NRFZH YOLTK CLU GRJMP LSBO QEB IXWV ALD</a:t>
            </a:r>
          </a:p>
          <a:p>
            <a:r>
              <a:rPr lang="en-US" dirty="0"/>
              <a:t>Plaintext:  the quick brown fox jumps over the lazy dog</a:t>
            </a:r>
            <a:endParaRPr lang="ru-RU" dirty="0"/>
          </a:p>
        </p:txBody>
      </p:sp>
      <p:pic>
        <p:nvPicPr>
          <p:cNvPr id="1028" name="Picture 4" descr="File:Caesar3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607" y="1975055"/>
            <a:ext cx="762000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5016810" y="565271"/>
            <a:ext cx="6730379" cy="1446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Plain:    ABCDEFGHIJKLMNOPQRSTUVWXYZ</a:t>
            </a:r>
          </a:p>
          <a:p>
            <a:r>
              <a:rPr lang="en-US" dirty="0" smtClean="0"/>
              <a:t>Cipher:   XYZABCDEFGHIJKLMNOPQRSTUVW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652430" y="4308944"/>
                <a:ext cx="873887" cy="274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430" y="4308944"/>
                <a:ext cx="873887" cy="274320"/>
              </a:xfrm>
              <a:prstGeom prst="rect">
                <a:avLst/>
              </a:prstGeom>
              <a:blipFill rotWithShape="0">
                <a:blip r:embed="rId3"/>
                <a:stretch>
                  <a:fillRect l="-5556" t="-2222" r="-2083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0" y="2436980"/>
            <a:ext cx="4600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En(x) = (x + n) mod 26</a:t>
            </a:r>
          </a:p>
          <a:p>
            <a:r>
              <a:rPr lang="en-US" sz="3600" dirty="0" err="1" smtClean="0"/>
              <a:t>Dn</a:t>
            </a:r>
            <a:r>
              <a:rPr lang="en-US" sz="3600" dirty="0" smtClean="0"/>
              <a:t>(x) = (x – n) mod 26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386416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media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Audio</a:t>
            </a:r>
          </a:p>
          <a:p>
            <a:r>
              <a:rPr lang="en-US" dirty="0" smtClean="0"/>
              <a:t>Video</a:t>
            </a:r>
          </a:p>
          <a:p>
            <a:r>
              <a:rPr lang="en-US" dirty="0" smtClean="0"/>
              <a:t>Photo</a:t>
            </a:r>
          </a:p>
          <a:p>
            <a:endParaRPr lang="ru-RU" dirty="0"/>
          </a:p>
        </p:txBody>
      </p:sp>
      <p:pic>
        <p:nvPicPr>
          <p:cNvPr id="31746" name="Picture 2" descr="http://nightsite.info/uploads/posts/2011-12/1325176553_stegano3-fixe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68276"/>
            <a:ext cx="2876549" cy="28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http://4.bp.blogspot.com/-FMXcO9vttvE/Uk1HD2RxeOI/AAAAAAAAARE/EFgw3wgP_x4/s1600/stego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3176469"/>
            <a:ext cx="9029700" cy="368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854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HashCodes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 of Loss</a:t>
            </a:r>
          </a:p>
          <a:p>
            <a:r>
              <a:rPr lang="en-US" dirty="0" smtClean="0"/>
              <a:t>Signature</a:t>
            </a:r>
          </a:p>
          <a:p>
            <a:r>
              <a:rPr lang="en-US" dirty="0" smtClean="0"/>
              <a:t>Passwords</a:t>
            </a:r>
            <a:endParaRPr lang="ru-RU" dirty="0"/>
          </a:p>
        </p:txBody>
      </p:sp>
      <p:pic>
        <p:nvPicPr>
          <p:cNvPr id="41986" name="Picture 2" descr="http://rzhevsky.files.wordpress.com/2012/01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4" y="2081442"/>
            <a:ext cx="7273925" cy="400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263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$password = 'password';        //</a:t>
            </a:r>
            <a:r>
              <a:rPr lang="ru-RU" dirty="0"/>
              <a:t>Сам пароль</a:t>
            </a:r>
          </a:p>
          <a:p>
            <a:r>
              <a:rPr lang="ru-RU" dirty="0"/>
              <a:t>$</a:t>
            </a:r>
            <a:r>
              <a:rPr lang="en-US" dirty="0"/>
              <a:t>hash1 = md5($password);       //</a:t>
            </a:r>
            <a:r>
              <a:rPr lang="ru-RU" dirty="0" err="1"/>
              <a:t>Хешируем</a:t>
            </a:r>
            <a:r>
              <a:rPr lang="ru-RU" dirty="0"/>
              <a:t> первоначальный пароль</a:t>
            </a:r>
          </a:p>
          <a:p>
            <a:r>
              <a:rPr lang="ru-RU" dirty="0"/>
              <a:t>$</a:t>
            </a:r>
            <a:r>
              <a:rPr lang="en-US" dirty="0"/>
              <a:t>salt = 'sflprt49fhi2';        //</a:t>
            </a:r>
            <a:r>
              <a:rPr lang="ru-RU" dirty="0"/>
              <a:t>Генерируем случайный набор символов (соль)</a:t>
            </a:r>
          </a:p>
          <a:p>
            <a:r>
              <a:rPr lang="ru-RU" dirty="0"/>
              <a:t>$</a:t>
            </a:r>
            <a:r>
              <a:rPr lang="en-US" dirty="0"/>
              <a:t>hash2 = md5($hash1 . $salt);  //</a:t>
            </a:r>
            <a:r>
              <a:rPr lang="ru-RU" dirty="0"/>
              <a:t>Складываем старый </a:t>
            </a:r>
            <a:r>
              <a:rPr lang="ru-RU" dirty="0" err="1"/>
              <a:t>хеш</a:t>
            </a:r>
            <a:r>
              <a:rPr lang="ru-RU" dirty="0"/>
              <a:t> с солью и пропускаем через функцию </a:t>
            </a:r>
            <a:r>
              <a:rPr lang="en-US" dirty="0"/>
              <a:t>md5()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2859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</a:t>
            </a:r>
            <a:endParaRPr lang="ru-RU" dirty="0"/>
          </a:p>
        </p:txBody>
      </p:sp>
      <p:pic>
        <p:nvPicPr>
          <p:cNvPr id="43010" name="Picture 2" descr="http://citforum.ru/pictures/it/ms_ex/image237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068" y="843636"/>
            <a:ext cx="9310687" cy="622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930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Hamming code</a:t>
            </a:r>
            <a:br>
              <a:rPr lang="en-US" dirty="0"/>
            </a:br>
            <a:endParaRPr lang="ru-RU" dirty="0"/>
          </a:p>
        </p:txBody>
      </p:sp>
      <p:pic>
        <p:nvPicPr>
          <p:cNvPr id="44034" name="Picture 2" descr="File:Hamming(7,4)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8" y="1116806"/>
            <a:ext cx="33337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 descr="http://upload.wikimedia.org/wikipedia/commons/thumb/1/13/Hamming%288%2C4%29.svg/300px-Hamming%288%2C4%29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2" y="2097088"/>
            <a:ext cx="4230687" cy="423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314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http://habrastorage.org/storage2/7e3/8f2/0fe/7e38f20fe4ac07f834f5a68ec775a8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5" y="990599"/>
            <a:ext cx="3456909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http://habrastorage.org/storage2/14f/13a/b50/14f13ab5014ce60d2a6a04275d1443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34" y="990598"/>
            <a:ext cx="4681800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2" name="Picture 6" descr="http://habrastorage.org/storage2/5bb/3f1/983/5bb3f198377397fa041e5bb390eec46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5" y="2106611"/>
            <a:ext cx="8160933" cy="200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Picture 8" descr="http://habrastorage.org/storage2/719/e5c/30a/719e5c30a55f74f58db64960cbe0119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5" y="4095749"/>
            <a:ext cx="8138709" cy="204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219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http://habrastorage.org/storage2/989/a6d/122/989a6d1229152233eb9c11b1a77d1e7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124" y="2819398"/>
            <a:ext cx="5421378" cy="13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 descr="http://habrastorage.org/storage2/e14/9f0/22e/e149f022e390deae045650c6e17c03b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124" y="1455736"/>
            <a:ext cx="5421378" cy="13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84124" y="4183061"/>
            <a:ext cx="73756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/>
              <a:t>1 + 2 + 8 = 11</a:t>
            </a:r>
            <a:endParaRPr lang="ru-RU" sz="6600" dirty="0"/>
          </a:p>
        </p:txBody>
      </p:sp>
    </p:spTree>
    <p:extLst>
      <p:ext uri="{BB962C8B-B14F-4D97-AF65-F5344CB8AC3E}">
        <p14:creationId xmlns:p14="http://schemas.microsoft.com/office/powerpoint/2010/main" val="1327685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www.offensive-security.com/wp-content/uploads/2009/06/backtrack-wallpap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789" y="2987871"/>
            <a:ext cx="417576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9734" y="2156210"/>
            <a:ext cx="9905998" cy="1478570"/>
          </a:xfrm>
        </p:spPr>
        <p:txBody>
          <a:bodyPr/>
          <a:lstStyle/>
          <a:p>
            <a:r>
              <a:rPr lang="en-US" dirty="0" err="1" smtClean="0"/>
              <a:t>Thnx</a:t>
            </a:r>
            <a:endParaRPr lang="ru-RU" dirty="0"/>
          </a:p>
        </p:txBody>
      </p:sp>
      <p:pic>
        <p:nvPicPr>
          <p:cNvPr id="32770" name="Picture 2" descr="http://cs10349.vk.me/u5150346/153554592/x_73e2d71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698" y="964009"/>
            <a:ext cx="3021539" cy="226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itsec.ru/archive/p5/images/ib-5-2015-12-13-fr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228" y="1226398"/>
            <a:ext cx="4845575" cy="174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cs10036.vk.me/u4246736/115922207/z_52cf6b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549" y="3095228"/>
            <a:ext cx="3366307" cy="252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3.bp.blogspot.com/-Nzajz05Vm2Y/TkRnD6wJkII/AAAAAAAAAA8/Jpeal8nKV6A/s1600/IMG_919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" y="3930871"/>
            <a:ext cx="4689475" cy="247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32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www.rate1.com.ua/files/1_3-kevin_mitni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61912"/>
            <a:ext cx="4530725" cy="679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189663" y="2580668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That’s </a:t>
            </a:r>
            <a:r>
              <a:rPr lang="en-US" dirty="0" err="1" smtClean="0"/>
              <a:t>AlL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=)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1081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399577"/>
            <a:ext cx="9905998" cy="1478570"/>
          </a:xfrm>
        </p:spPr>
        <p:txBody>
          <a:bodyPr/>
          <a:lstStyle/>
          <a:p>
            <a:r>
              <a:rPr lang="en-US" dirty="0"/>
              <a:t>The disk with a Caesar </a:t>
            </a:r>
            <a:r>
              <a:rPr lang="en-US" dirty="0" smtClean="0"/>
              <a:t>cipher</a:t>
            </a:r>
            <a:endParaRPr lang="ru-RU" dirty="0"/>
          </a:p>
        </p:txBody>
      </p:sp>
      <p:pic>
        <p:nvPicPr>
          <p:cNvPr id="2050" name="Picture 2" descr="File:Ciphrdsk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374876"/>
            <a:ext cx="5253552" cy="521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Gaius Julius Caesar (100-44 BC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7" y="1374876"/>
            <a:ext cx="3017514" cy="488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4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Breaking</a:t>
            </a:r>
            <a:endParaRPr lang="ru-RU" dirty="0"/>
          </a:p>
        </p:txBody>
      </p:sp>
      <p:pic>
        <p:nvPicPr>
          <p:cNvPr id="3074" name="Picture 2" descr="http://upload.wikimedia.org/wikipedia/commons/4/41/English-sl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1728215"/>
            <a:ext cx="5334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432079"/>
              </p:ext>
            </p:extLst>
          </p:nvPr>
        </p:nvGraphicFramePr>
        <p:xfrm>
          <a:off x="6626718" y="1468907"/>
          <a:ext cx="4772860" cy="375153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386430"/>
                <a:gridCol w="2386430"/>
              </a:tblGrid>
              <a:tr h="6406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Decryption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shift</a:t>
                      </a:r>
                    </a:p>
                  </a:txBody>
                  <a:tcPr marL="69445" marR="69445" marT="34723" marB="347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Candidate </a:t>
                      </a:r>
                      <a:r>
                        <a:rPr lang="en-US" sz="1400" dirty="0">
                          <a:effectLst/>
                        </a:rPr>
                        <a:t>plaintext</a:t>
                      </a:r>
                    </a:p>
                  </a:txBody>
                  <a:tcPr marL="69445" marR="69445" marT="34723" marB="34723" anchor="ctr"/>
                </a:tc>
              </a:tr>
              <a:tr h="277781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0</a:t>
                      </a:r>
                    </a:p>
                  </a:txBody>
                  <a:tcPr marL="69445" marR="69445" marT="34723" marB="347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exxegoexsrgi</a:t>
                      </a:r>
                    </a:p>
                  </a:txBody>
                  <a:tcPr marL="69445" marR="69445" marT="34723" marB="34723" anchor="ctr"/>
                </a:tc>
              </a:tr>
              <a:tr h="277781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1</a:t>
                      </a:r>
                    </a:p>
                  </a:txBody>
                  <a:tcPr marL="69445" marR="69445" marT="34723" marB="347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dwwdfndwrqfh</a:t>
                      </a:r>
                    </a:p>
                  </a:txBody>
                  <a:tcPr marL="69445" marR="69445" marT="34723" marB="34723" anchor="ctr"/>
                </a:tc>
              </a:tr>
              <a:tr h="277781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2</a:t>
                      </a:r>
                    </a:p>
                  </a:txBody>
                  <a:tcPr marL="69445" marR="69445" marT="34723" marB="347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cvvcemcvqpeg</a:t>
                      </a:r>
                    </a:p>
                  </a:txBody>
                  <a:tcPr marL="69445" marR="69445" marT="34723" marB="34723" anchor="ctr"/>
                </a:tc>
              </a:tr>
              <a:tr h="277781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3</a:t>
                      </a:r>
                    </a:p>
                  </a:txBody>
                  <a:tcPr marL="69445" marR="69445" marT="34723" marB="347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buubdlbupodf</a:t>
                      </a:r>
                    </a:p>
                  </a:txBody>
                  <a:tcPr marL="69445" marR="69445" marT="34723" marB="34723" anchor="ctr"/>
                </a:tc>
              </a:tr>
              <a:tr h="277781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4</a:t>
                      </a:r>
                    </a:p>
                  </a:txBody>
                  <a:tcPr marL="69445" marR="69445" marT="34723" marB="347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attackatonce</a:t>
                      </a:r>
                    </a:p>
                  </a:txBody>
                  <a:tcPr marL="69445" marR="69445" marT="34723" marB="34723" anchor="ctr"/>
                </a:tc>
              </a:tr>
              <a:tr h="277781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5</a:t>
                      </a:r>
                    </a:p>
                  </a:txBody>
                  <a:tcPr marL="69445" marR="69445" marT="34723" marB="347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zsszbjzsnmbd</a:t>
                      </a:r>
                    </a:p>
                  </a:txBody>
                  <a:tcPr marL="69445" marR="69445" marT="34723" marB="34723" anchor="ctr"/>
                </a:tc>
              </a:tr>
              <a:tr h="277781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6</a:t>
                      </a:r>
                    </a:p>
                  </a:txBody>
                  <a:tcPr marL="69445" marR="69445" marT="34723" marB="347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yrryaiyrmlac</a:t>
                      </a:r>
                    </a:p>
                  </a:txBody>
                  <a:tcPr marL="69445" marR="69445" marT="34723" marB="34723" anchor="ctr"/>
                </a:tc>
              </a:tr>
              <a:tr h="277781">
                <a:tc gridSpan="2"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...</a:t>
                      </a:r>
                    </a:p>
                  </a:txBody>
                  <a:tcPr marL="69445" marR="69445" marT="34723" marB="34723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77781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23</a:t>
                      </a:r>
                    </a:p>
                  </a:txBody>
                  <a:tcPr marL="69445" marR="69445" marT="34723" marB="347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haahjrhavujl</a:t>
                      </a:r>
                    </a:p>
                  </a:txBody>
                  <a:tcPr marL="69445" marR="69445" marT="34723" marB="34723" anchor="ctr"/>
                </a:tc>
              </a:tr>
              <a:tr h="277781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24</a:t>
                      </a:r>
                    </a:p>
                  </a:txBody>
                  <a:tcPr marL="69445" marR="69445" marT="34723" marB="347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gzzgiqgzutik</a:t>
                      </a:r>
                    </a:p>
                  </a:txBody>
                  <a:tcPr marL="69445" marR="69445" marT="34723" marB="34723" anchor="ctr"/>
                </a:tc>
              </a:tr>
              <a:tr h="277781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25</a:t>
                      </a:r>
                    </a:p>
                  </a:txBody>
                  <a:tcPr marL="69445" marR="69445" marT="34723" marB="347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fyyfhpfytshj</a:t>
                      </a:r>
                      <a:endParaRPr lang="en-US" sz="1400" dirty="0">
                        <a:effectLst/>
                      </a:endParaRPr>
                    </a:p>
                  </a:txBody>
                  <a:tcPr marL="69445" marR="69445" marT="34723" marB="3472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818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Scytale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pic>
        <p:nvPicPr>
          <p:cNvPr id="4098" name="Picture 2" descr="File:Skyta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778" y="693746"/>
            <a:ext cx="4431872" cy="253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692503" y="5590915"/>
            <a:ext cx="72456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Help me I am under </a:t>
            </a:r>
            <a:r>
              <a:rPr lang="en-US" sz="2400" dirty="0"/>
              <a:t>attack</a:t>
            </a:r>
            <a:r>
              <a:rPr lang="ru-RU" sz="2400" dirty="0"/>
              <a:t> -</a:t>
            </a:r>
            <a:r>
              <a:rPr lang="en-US" sz="2400" dirty="0"/>
              <a:t>&gt; </a:t>
            </a:r>
            <a:r>
              <a:rPr lang="en-US" sz="2400" dirty="0"/>
              <a:t>HENTEIDTLAEAPMRCMUAK</a:t>
            </a:r>
            <a:endParaRPr lang="ru-RU" sz="2400" dirty="0"/>
          </a:p>
        </p:txBody>
      </p:sp>
      <p:pic>
        <p:nvPicPr>
          <p:cNvPr id="4101" name="Picture 5" descr="http://mail.colonial.net/~abeckwith/atm/images/scytal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316" y="3150225"/>
            <a:ext cx="398145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www.unmuseum.org/exciph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37" y="1959600"/>
            <a:ext cx="2571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243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Breaking</a:t>
            </a:r>
            <a:endParaRPr lang="ru-RU" dirty="0"/>
          </a:p>
        </p:txBody>
      </p:sp>
      <p:pic>
        <p:nvPicPr>
          <p:cNvPr id="5122" name="Picture 2" descr="http://tegames.ru/published/publicdata/GEOLOGNTEGAMES/attachments/SC/products_pictures/cone_sorting_tegames.ru_100378_2_en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862" y="297589"/>
            <a:ext cx="6160169" cy="616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86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Vigenère</a:t>
            </a:r>
            <a:r>
              <a:rPr lang="en-US" dirty="0"/>
              <a:t> cipher</a:t>
            </a:r>
            <a:br>
              <a:rPr lang="en-US" dirty="0"/>
            </a:br>
            <a:endParaRPr lang="ru-RU" dirty="0"/>
          </a:p>
        </p:txBody>
      </p:sp>
      <p:pic>
        <p:nvPicPr>
          <p:cNvPr id="6146" name="Picture 2" descr="File:Vigene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205" y="284666"/>
            <a:ext cx="2390090" cy="308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le:Vigenère square shading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231" y="1828731"/>
            <a:ext cx="4456946" cy="445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98726" y="2430940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C(x) = (P(x) + K(x)) mod 26</a:t>
            </a:r>
          </a:p>
          <a:p>
            <a:r>
              <a:rPr lang="en-US" dirty="0" smtClean="0"/>
              <a:t>P(x) = (C(x) – K(x)) mod 26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206177" y="454376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Plain Text</a:t>
            </a:r>
            <a:r>
              <a:rPr lang="ru-RU" dirty="0" smtClean="0"/>
              <a:t>:      </a:t>
            </a:r>
            <a:r>
              <a:rPr lang="en-US" dirty="0" smtClean="0"/>
              <a:t>A  T  T  A  C  K  A  T  D  A  W  N</a:t>
            </a:r>
            <a:endParaRPr lang="en-US" dirty="0"/>
          </a:p>
          <a:p>
            <a:r>
              <a:rPr lang="en-US" dirty="0" smtClean="0"/>
              <a:t>Key</a:t>
            </a:r>
            <a:r>
              <a:rPr lang="ru-RU" dirty="0" smtClean="0"/>
              <a:t>:              </a:t>
            </a:r>
            <a:r>
              <a:rPr lang="en-US" dirty="0" smtClean="0"/>
              <a:t> L  E  M O N  L  E  M O  N   L   E</a:t>
            </a:r>
            <a:endParaRPr lang="en-US" dirty="0"/>
          </a:p>
          <a:p>
            <a:r>
              <a:rPr lang="en-US" dirty="0" smtClean="0"/>
              <a:t>Cipher Text</a:t>
            </a:r>
            <a:r>
              <a:rPr lang="ru-RU" dirty="0" smtClean="0"/>
              <a:t>: </a:t>
            </a:r>
            <a:r>
              <a:rPr lang="en-US" dirty="0" smtClean="0"/>
              <a:t>   L  X  F O  P  V  E  F   R  N   H  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342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Breaking</a:t>
            </a:r>
            <a:endParaRPr lang="ru-RU" dirty="0"/>
          </a:p>
        </p:txBody>
      </p:sp>
      <p:pic>
        <p:nvPicPr>
          <p:cNvPr id="7170" name="Picture 2" descr="File:Confederate cipher wheel (Vigenere), captured at the surrender of Mobile, Alabama, in May 1865 - National Cryptologic Museum - DSC077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527" y="167086"/>
            <a:ext cx="5753516" cy="431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upload.wikimedia.org/wikipedia/commons/thumb/c/cd/Vigenere_letter_frequencies.PNG/400px-Vigenere_letter_frequenci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68" y="3007896"/>
            <a:ext cx="4866665" cy="333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1603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TC104033919[[fn=Контур]]</Template>
  <TotalTime>140</TotalTime>
  <Words>398</Words>
  <Application>Microsoft Office PowerPoint</Application>
  <PresentationFormat>Широкоэкранный</PresentationFormat>
  <Paragraphs>114</Paragraphs>
  <Slides>38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3" baseType="lpstr">
      <vt:lpstr>Arial</vt:lpstr>
      <vt:lpstr>Cambria Math</vt:lpstr>
      <vt:lpstr>Trebuchet MS</vt:lpstr>
      <vt:lpstr>Tw Cen MT</vt:lpstr>
      <vt:lpstr>Контур</vt:lpstr>
      <vt:lpstr>Crypto-   stegano- &amp; even smth about hashcodes</vt:lpstr>
      <vt:lpstr>Cryptography</vt:lpstr>
      <vt:lpstr>Caesar cipher </vt:lpstr>
      <vt:lpstr>The disk with a Caesar cipher</vt:lpstr>
      <vt:lpstr>Breaking</vt:lpstr>
      <vt:lpstr>Scytale </vt:lpstr>
      <vt:lpstr>Breaking</vt:lpstr>
      <vt:lpstr>Vigenère cipher </vt:lpstr>
      <vt:lpstr>Breaking</vt:lpstr>
      <vt:lpstr>Cryptograms</vt:lpstr>
      <vt:lpstr>Beale ciphers </vt:lpstr>
      <vt:lpstr>Homophones  Cipher</vt:lpstr>
      <vt:lpstr>Playfair Cipher</vt:lpstr>
      <vt:lpstr>a few centuries pass</vt:lpstr>
      <vt:lpstr>Enigma</vt:lpstr>
      <vt:lpstr>Demonstration?</vt:lpstr>
      <vt:lpstr>Modern Symmetric-key algorithm</vt:lpstr>
      <vt:lpstr>Advanced Encryption Standard (AES)</vt:lpstr>
      <vt:lpstr>Breaking</vt:lpstr>
      <vt:lpstr>Презентация PowerPoint</vt:lpstr>
      <vt:lpstr>Modern Asymmetric cryptography</vt:lpstr>
      <vt:lpstr>RSA (Rivest, Shamir и Adleman)</vt:lpstr>
      <vt:lpstr>Sample</vt:lpstr>
      <vt:lpstr>Breaking?</vt:lpstr>
      <vt:lpstr>Презентация PowerPoint</vt:lpstr>
      <vt:lpstr>Stegano</vt:lpstr>
      <vt:lpstr>SAmple</vt:lpstr>
      <vt:lpstr>Sample</vt:lpstr>
      <vt:lpstr>Idea</vt:lpstr>
      <vt:lpstr>Possible media</vt:lpstr>
      <vt:lpstr>HashCodes</vt:lpstr>
      <vt:lpstr>Password</vt:lpstr>
      <vt:lpstr>Signature</vt:lpstr>
      <vt:lpstr>Hamming code </vt:lpstr>
      <vt:lpstr>Презентация PowerPoint</vt:lpstr>
      <vt:lpstr>Презентация PowerPoint</vt:lpstr>
      <vt:lpstr>Thnx</vt:lpstr>
      <vt:lpstr>That’s AlL  =)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Crypto- &amp; stegano-</dc:title>
  <dc:creator>Corsac</dc:creator>
  <cp:lastModifiedBy>Антон Лебедев</cp:lastModifiedBy>
  <cp:revision>78</cp:revision>
  <dcterms:created xsi:type="dcterms:W3CDTF">2013-12-08T13:33:47Z</dcterms:created>
  <dcterms:modified xsi:type="dcterms:W3CDTF">2013-12-08T16:02:07Z</dcterms:modified>
</cp:coreProperties>
</file>